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C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6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722511"/>
          </a:xfrm>
        </p:spPr>
        <p:txBody>
          <a:bodyPr>
            <a:normAutofit/>
          </a:bodyPr>
          <a:lstStyle>
            <a:lvl1pPr>
              <a:defRPr sz="2400">
                <a:latin typeface="LG스마트체2.0 Bold" panose="020B0600000101010101" pitchFamily="50" charset="-127"/>
                <a:ea typeface="LG스마트체2.0 Bold" panose="020B0600000101010101" pitchFamily="50" charset="-127"/>
              </a:defRPr>
            </a:lvl1pPr>
          </a:lstStyle>
          <a:p>
            <a:r>
              <a:rPr lang="ko-KR" altLang="en-US" dirty="0" err="1" smtClean="0"/>
              <a:t>스타트업</a:t>
            </a:r>
            <a:r>
              <a:rPr lang="en-US" altLang="ko-KR" dirty="0" smtClean="0"/>
              <a:t>Monster </a:t>
            </a:r>
            <a:r>
              <a:rPr lang="ko-KR" altLang="en-US" dirty="0" smtClean="0"/>
              <a:t>아이디어기획서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E67-A237-4B47-B1E0-83F99ECE5E8F}" type="datetimeFigureOut">
              <a:rPr lang="ko-KR" altLang="en-US" smtClean="0"/>
              <a:t>2018-07-17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5" descr="D:\10. StartUpMonster\시안\최종확정\LG_CNS-SM(Poster)_0716_V6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5" b="92288"/>
          <a:stretch/>
        </p:blipFill>
        <p:spPr bwMode="auto">
          <a:xfrm>
            <a:off x="0" y="116632"/>
            <a:ext cx="9144000" cy="596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5284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E67-A237-4B47-B1E0-83F99ECE5E8F}" type="datetimeFigureOut">
              <a:rPr lang="ko-KR" altLang="en-US" smtClean="0"/>
              <a:t>2018-07-17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373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E67-A237-4B47-B1E0-83F99ECE5E8F}" type="datetimeFigureOut">
              <a:rPr lang="ko-KR" altLang="en-US" smtClean="0"/>
              <a:t>2018-07-17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2051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360040"/>
          </a:xfrm>
        </p:spPr>
        <p:txBody>
          <a:bodyPr>
            <a:noAutofit/>
          </a:bodyPr>
          <a:lstStyle>
            <a:lvl1pPr algn="l">
              <a:defRPr sz="1800">
                <a:latin typeface="LG스마트체2.0 Bold" panose="020B0600000101010101" pitchFamily="50" charset="-127"/>
                <a:ea typeface="LG스마트체2.0 Bold" panose="020B0600000101010101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E67-A237-4B47-B1E0-83F99ECE5E8F}" type="datetimeFigureOut">
              <a:rPr lang="ko-KR" altLang="en-US" smtClean="0"/>
              <a:t>2018-07-17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658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E67-A237-4B47-B1E0-83F99ECE5E8F}" type="datetimeFigureOut">
              <a:rPr lang="ko-KR" altLang="en-US" smtClean="0"/>
              <a:t>2018-07-17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332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E67-A237-4B47-B1E0-83F99ECE5E8F}" type="datetimeFigureOut">
              <a:rPr lang="ko-KR" altLang="en-US" smtClean="0"/>
              <a:t>2018-07-17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567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E67-A237-4B47-B1E0-83F99ECE5E8F}" type="datetimeFigureOut">
              <a:rPr lang="ko-KR" altLang="en-US" smtClean="0"/>
              <a:t>2018-07-17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558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E67-A237-4B47-B1E0-83F99ECE5E8F}" type="datetimeFigureOut">
              <a:rPr lang="ko-KR" altLang="en-US" smtClean="0"/>
              <a:t>2018-07-17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2094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E67-A237-4B47-B1E0-83F99ECE5E8F}" type="datetimeFigureOut">
              <a:rPr lang="ko-KR" altLang="en-US" smtClean="0"/>
              <a:t>2018-07-17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999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E67-A237-4B47-B1E0-83F99ECE5E8F}" type="datetimeFigureOut">
              <a:rPr lang="ko-KR" altLang="en-US" smtClean="0"/>
              <a:t>2018-07-17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8972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E67-A237-4B47-B1E0-83F99ECE5E8F}" type="datetimeFigureOut">
              <a:rPr lang="ko-KR" altLang="en-US" smtClean="0"/>
              <a:t>2018-07-17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881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E6E67-A237-4B47-B1E0-83F99ECE5E8F}" type="datetimeFigureOut">
              <a:rPr lang="ko-KR" altLang="en-US" smtClean="0"/>
              <a:t>2018-07-17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61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2423033"/>
            <a:ext cx="9144000" cy="722511"/>
          </a:xfrm>
          <a:gradFill flip="none" rotWithShape="1">
            <a:gsLst>
              <a:gs pos="11000">
                <a:schemeClr val="bg1"/>
              </a:gs>
              <a:gs pos="86000">
                <a:schemeClr val="bg1"/>
              </a:gs>
            </a:gsLst>
            <a:lin ang="0" scaled="1"/>
            <a:tileRect/>
          </a:gradFill>
        </p:spPr>
        <p:txBody>
          <a:bodyPr/>
          <a:lstStyle/>
          <a:p>
            <a:r>
              <a:rPr lang="ko-KR" alt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스타트업</a:t>
            </a:r>
            <a:r>
              <a:rPr lang="en-US" altLang="ko-K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Monster </a:t>
            </a: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아이디어기획서</a:t>
            </a:r>
            <a:endParaRPr lang="ko-KR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933034"/>
              </p:ext>
            </p:extLst>
          </p:nvPr>
        </p:nvGraphicFramePr>
        <p:xfrm>
          <a:off x="1524000" y="4725144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4871864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solidFill>
                            <a:sysClr val="windowText" lastClr="000000"/>
                          </a:solidFill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</a:rPr>
                        <a:t>접수번호</a:t>
                      </a:r>
                      <a:endParaRPr lang="ko-KR" altLang="en-US" sz="1400" dirty="0">
                        <a:solidFill>
                          <a:sysClr val="windowText" lastClr="000000"/>
                        </a:solidFill>
                        <a:latin typeface="LG스마트체2.0 SemiBold" panose="020B0600000101010101" pitchFamily="50" charset="-127"/>
                        <a:ea typeface="LG스마트체2.0 SemiBold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</a:rPr>
                        <a:t>주최측에서 작성 예정입니다</a:t>
                      </a:r>
                      <a:r>
                        <a:rPr lang="en-US" altLang="ko-KR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</a:rPr>
                        <a:t>.</a:t>
                      </a:r>
                      <a:r>
                        <a:rPr lang="en-US" altLang="ko-KR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</a:rPr>
                        <a:t> </a:t>
                      </a:r>
                      <a:r>
                        <a:rPr lang="ko-KR" altLang="en-US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</a:rPr>
                        <a:t>비워두세요</a:t>
                      </a:r>
                      <a:r>
                        <a:rPr lang="en-US" altLang="ko-KR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</a:rPr>
                        <a:t>.</a:t>
                      </a:r>
                      <a:endParaRPr lang="ko-KR" altLang="en-US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LG스마트체2.0 SemiBold" panose="020B0600000101010101" pitchFamily="50" charset="-127"/>
                        <a:ea typeface="LG스마트체2.0 SemiBold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</a:rPr>
                        <a:t>아이디어명</a:t>
                      </a:r>
                      <a:endParaRPr lang="ko-KR" altLang="en-US" sz="1400" dirty="0">
                        <a:latin typeface="LG스마트체2.0 SemiBold" panose="020B0600000101010101" pitchFamily="50" charset="-127"/>
                        <a:ea typeface="LG스마트체2.0 SemiBold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LG스마트체2.0 SemiBold" panose="020B0600000101010101" pitchFamily="50" charset="-127"/>
                        <a:ea typeface="LG스마트체2.0 SemiBold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err="1" smtClean="0"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</a:rPr>
                        <a:t>팀명</a:t>
                      </a:r>
                      <a:endParaRPr lang="ko-KR" altLang="en-US" sz="1400" dirty="0">
                        <a:latin typeface="LG스마트체2.0 SemiBold" panose="020B0600000101010101" pitchFamily="50" charset="-127"/>
                        <a:ea typeface="LG스마트체2.0 SemiBold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LG스마트체2.0 SemiBold" panose="020B0600000101010101" pitchFamily="50" charset="-127"/>
                        <a:ea typeface="LG스마트체2.0 SemiBold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7" name="그룹 6"/>
          <p:cNvGrpSpPr/>
          <p:nvPr/>
        </p:nvGrpSpPr>
        <p:grpSpPr>
          <a:xfrm>
            <a:off x="1332000" y="3082684"/>
            <a:ext cx="6480000" cy="0"/>
            <a:chOff x="1835696" y="2790076"/>
            <a:chExt cx="5472608" cy="0"/>
          </a:xfrm>
        </p:grpSpPr>
        <p:cxnSp>
          <p:nvCxnSpPr>
            <p:cNvPr id="5" name="직선 연결선 4"/>
            <p:cNvCxnSpPr/>
            <p:nvPr/>
          </p:nvCxnSpPr>
          <p:spPr>
            <a:xfrm>
              <a:off x="1835696" y="2790076"/>
              <a:ext cx="5472608" cy="0"/>
            </a:xfrm>
            <a:prstGeom prst="line">
              <a:avLst/>
            </a:prstGeom>
            <a:ln>
              <a:solidFill>
                <a:srgbClr val="C10C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직선 연결선 5"/>
            <p:cNvCxnSpPr/>
            <p:nvPr/>
          </p:nvCxnSpPr>
          <p:spPr>
            <a:xfrm>
              <a:off x="2412000" y="2790076"/>
              <a:ext cx="4320000" cy="0"/>
            </a:xfrm>
            <a:prstGeom prst="line">
              <a:avLst/>
            </a:prstGeom>
            <a:ln w="28575">
              <a:solidFill>
                <a:srgbClr val="C10C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9565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2400" dirty="0" smtClean="0">
                <a:latin typeface="LG스마트체2.0 Bold" panose="020B0600000101010101" pitchFamily="50" charset="-127"/>
                <a:ea typeface="LG스마트체2.0 Bold" panose="020B0600000101010101" pitchFamily="50" charset="-127"/>
              </a:rPr>
              <a:t>이런 내용으로 작성해주세요</a:t>
            </a:r>
            <a:r>
              <a:rPr lang="en-US" altLang="ko-KR" sz="2400" dirty="0" smtClean="0">
                <a:latin typeface="LG스마트체2.0 Bold" panose="020B0600000101010101" pitchFamily="50" charset="-127"/>
                <a:ea typeface="LG스마트체2.0 Bold" panose="020B0600000101010101" pitchFamily="50" charset="-127"/>
              </a:rPr>
              <a:t>.</a:t>
            </a:r>
            <a:endParaRPr lang="ko-KR" altLang="en-US" sz="2400" dirty="0">
              <a:latin typeface="LG스마트체2.0 Bold" panose="020B0600000101010101" pitchFamily="50" charset="-127"/>
              <a:ea typeface="LG스마트체2.0 Bold" panose="020B0600000101010101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+mj-ea"/>
              <a:buAutoNum type="circleNumDbPlain"/>
            </a:pPr>
            <a:r>
              <a:rPr lang="ko-KR" altLang="en-US" sz="1800" dirty="0" smtClean="0"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구매고객 또는 사용고객은 누구인가요</a:t>
            </a:r>
            <a:r>
              <a:rPr lang="en-US" altLang="ko-KR" sz="1800" dirty="0" smtClean="0"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?</a:t>
            </a:r>
          </a:p>
          <a:p>
            <a:pPr>
              <a:spcBef>
                <a:spcPts val="1200"/>
              </a:spcBef>
              <a:buFont typeface="+mj-ea"/>
              <a:buAutoNum type="circleNumDbPlain"/>
            </a:pPr>
            <a:r>
              <a:rPr lang="ko-KR" altLang="en-US" sz="1800" dirty="0" smtClean="0"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고객이 느끼는 문제는 무엇인가요</a:t>
            </a:r>
            <a:r>
              <a:rPr lang="en-US" altLang="ko-KR" sz="1800" dirty="0" smtClean="0"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?</a:t>
            </a:r>
          </a:p>
          <a:p>
            <a:pPr>
              <a:spcBef>
                <a:spcPts val="1200"/>
              </a:spcBef>
              <a:buFont typeface="+mj-ea"/>
              <a:buAutoNum type="circleNumDbPlain"/>
            </a:pPr>
            <a:r>
              <a:rPr lang="ko-KR" altLang="en-US" sz="1800" dirty="0" smtClean="0"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구현하고자 하는 제품이나 서비스의 형상은 어떻게 되는가요</a:t>
            </a:r>
            <a:r>
              <a:rPr lang="en-US" altLang="ko-KR" sz="1800" dirty="0" smtClean="0"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?</a:t>
            </a:r>
          </a:p>
          <a:p>
            <a:pPr>
              <a:spcBef>
                <a:spcPts val="1200"/>
              </a:spcBef>
              <a:buFont typeface="+mj-ea"/>
              <a:buAutoNum type="circleNumDbPlain"/>
            </a:pPr>
            <a:r>
              <a:rPr lang="ko-KR" altLang="en-US" sz="1800" dirty="0" smtClean="0"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어떻게 구현하실 생각인가요</a:t>
            </a:r>
            <a:r>
              <a:rPr lang="en-US" altLang="ko-KR" sz="1800" dirty="0" smtClean="0"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?</a:t>
            </a:r>
          </a:p>
          <a:p>
            <a:pPr>
              <a:spcBef>
                <a:spcPts val="1200"/>
              </a:spcBef>
              <a:buFont typeface="+mj-ea"/>
              <a:buAutoNum type="circleNumDbPlain"/>
            </a:pPr>
            <a:r>
              <a:rPr lang="ko-KR" altLang="en-US" sz="1800" dirty="0" smtClean="0"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유사하거나 경쟁하는 모델이 존재하는가요</a:t>
            </a:r>
            <a:r>
              <a:rPr lang="en-US" altLang="ko-KR" sz="1800" dirty="0" smtClean="0"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?</a:t>
            </a:r>
          </a:p>
          <a:p>
            <a:pPr>
              <a:spcBef>
                <a:spcPts val="1200"/>
              </a:spcBef>
              <a:buFont typeface="+mj-ea"/>
              <a:buAutoNum type="circleNumDbPlain"/>
            </a:pPr>
            <a:r>
              <a:rPr lang="ko-KR" altLang="en-US" sz="1800" dirty="0" smtClean="0"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수익 모델은 어떻게 되나요</a:t>
            </a:r>
            <a:r>
              <a:rPr lang="en-US" altLang="ko-KR" sz="1800" dirty="0" smtClean="0"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?</a:t>
            </a:r>
          </a:p>
          <a:p>
            <a:pPr>
              <a:spcBef>
                <a:spcPts val="1200"/>
              </a:spcBef>
              <a:buFont typeface="+mj-ea"/>
              <a:buAutoNum type="circleNumDbPlain"/>
            </a:pPr>
            <a:r>
              <a:rPr lang="en-US" altLang="ko-KR" sz="1800" dirty="0" smtClean="0"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6</a:t>
            </a:r>
            <a:r>
              <a:rPr lang="ko-KR" altLang="en-US" sz="1800" dirty="0" smtClean="0"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개월간 프로젝트 수행에 필요한 비용은 얼마인가요</a:t>
            </a:r>
            <a:r>
              <a:rPr lang="en-US" altLang="ko-KR" sz="1800" dirty="0" smtClean="0"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?</a:t>
            </a:r>
          </a:p>
          <a:p>
            <a:pPr>
              <a:spcBef>
                <a:spcPts val="1200"/>
              </a:spcBef>
              <a:buFont typeface="+mj-ea"/>
              <a:buAutoNum type="circleNumDbPlain"/>
            </a:pPr>
            <a:endParaRPr lang="ko-KR" altLang="en-US" sz="1800" dirty="0">
              <a:latin typeface="LG스마트체2.0 SemiBold" panose="020B0600000101010101" pitchFamily="50" charset="-127"/>
              <a:ea typeface="LG스마트체2.0 SemiBold" panose="020B0600000101010101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3032" y="5864553"/>
            <a:ext cx="7446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※</a:t>
            </a:r>
            <a:r>
              <a:rPr lang="ko-KR" altLang="en-US" sz="1400" dirty="0" smtClean="0">
                <a:solidFill>
                  <a:srgbClr val="FF0000"/>
                </a:solidFill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공정한 경쟁심사 평가가 진행될 예정입니다</a:t>
            </a:r>
            <a:r>
              <a:rPr lang="en-US" altLang="ko-KR" sz="1400" dirty="0" smtClean="0">
                <a:solidFill>
                  <a:srgbClr val="FF0000"/>
                </a:solidFill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. </a:t>
            </a:r>
          </a:p>
          <a:p>
            <a:r>
              <a:rPr lang="ko-KR" altLang="en-US" sz="1400" dirty="0" smtClean="0">
                <a:solidFill>
                  <a:srgbClr val="FF0000"/>
                </a:solidFill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 </a:t>
            </a:r>
            <a:r>
              <a:rPr lang="ko-KR" altLang="en-US" sz="1400" dirty="0">
                <a:solidFill>
                  <a:srgbClr val="FF0000"/>
                </a:solidFill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양식은 자율이지만 </a:t>
            </a:r>
            <a:r>
              <a:rPr lang="ko-KR" altLang="en-US" sz="1400" dirty="0" smtClean="0">
                <a:solidFill>
                  <a:srgbClr val="FF0000"/>
                </a:solidFill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사업에 대해 구체적이고 명확하게 작성할수록 좋은 평가를 받을 수 있습니다</a:t>
            </a:r>
            <a:r>
              <a:rPr lang="en-US" altLang="ko-KR" sz="1400" dirty="0" smtClean="0">
                <a:solidFill>
                  <a:srgbClr val="FF0000"/>
                </a:solidFill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.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501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3033950"/>
            <a:ext cx="4451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자유 양식으로 </a:t>
            </a:r>
            <a:r>
              <a:rPr lang="en-US" altLang="ko-KR" b="1" dirty="0" smtClean="0"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3~5 </a:t>
            </a:r>
            <a:r>
              <a:rPr lang="ko-KR" altLang="en-US" b="1" dirty="0" smtClean="0"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페이지로 작성 바랍니다</a:t>
            </a:r>
            <a:r>
              <a:rPr lang="en-US" altLang="ko-KR" b="1" dirty="0" smtClean="0"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.</a:t>
            </a:r>
            <a:endParaRPr lang="ko-KR" altLang="en-US" b="1" dirty="0">
              <a:latin typeface="LG스마트체2.0 SemiBold" panose="020B0600000101010101" pitchFamily="50" charset="-127"/>
              <a:ea typeface="LG스마트체2.0 SemiBold" panose="020B0600000101010101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아이디어명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9446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181246"/>
              </p:ext>
            </p:extLst>
          </p:nvPr>
        </p:nvGraphicFramePr>
        <p:xfrm>
          <a:off x="539552" y="620688"/>
          <a:ext cx="8208912" cy="5688633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1845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52326"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400" b="1" u="none" strike="noStrike" kern="1200" spc="0" dirty="0" smtClean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  <a:cs typeface="+mn-cs"/>
                        </a:rPr>
                        <a:t>아이디어명</a:t>
                      </a:r>
                      <a:endParaRPr lang="en-US" altLang="ko-KR" sz="1400" b="1" u="none" strike="noStrike" kern="1200" spc="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G스마트체2.0 SemiBold" panose="020B0600000101010101" pitchFamily="50" charset="-127"/>
                        <a:ea typeface="LG스마트체2.0 SemiBold" panose="020B0600000101010101" pitchFamily="50" charset="-127"/>
                        <a:cs typeface="+mn-cs"/>
                      </a:endParaRPr>
                    </a:p>
                  </a:txBody>
                  <a:tcPr marL="15558" marR="15558" marT="15558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endParaRPr lang="ko-KR" altLang="en-US" sz="1400" u="none" strike="noStrike" kern="1200" spc="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G스마트체2.0 SemiBold" panose="020B0600000101010101" pitchFamily="50" charset="-127"/>
                        <a:ea typeface="LG스마트체2.0 SemiBold" panose="020B0600000101010101" pitchFamily="50" charset="-127"/>
                        <a:cs typeface="+mn-cs"/>
                      </a:endParaRPr>
                    </a:p>
                  </a:txBody>
                  <a:tcPr marL="15558" marR="15558" marT="15558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1400" b="0" i="0" u="none" strike="noStrike" spc="0" dirty="0"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5558" marR="15558" marT="15558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2326"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400" b="1" u="none" strike="noStrike" kern="1200" spc="0" dirty="0" err="1" smtClean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  <a:cs typeface="+mn-cs"/>
                        </a:rPr>
                        <a:t>팀명</a:t>
                      </a:r>
                      <a:endParaRPr lang="en-US" altLang="ko-KR" sz="1400" b="1" u="none" strike="noStrike" kern="1200" spc="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G스마트체2.0 SemiBold" panose="020B0600000101010101" pitchFamily="50" charset="-127"/>
                        <a:ea typeface="LG스마트체2.0 SemiBold" panose="020B0600000101010101" pitchFamily="50" charset="-127"/>
                        <a:cs typeface="+mn-cs"/>
                      </a:endParaRPr>
                    </a:p>
                  </a:txBody>
                  <a:tcPr marL="15558" marR="15558" marT="15558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endParaRPr lang="ko-KR" altLang="en-US" sz="1400" u="none" strike="noStrike" kern="1200" spc="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G스마트체2.0 SemiBold" panose="020B0600000101010101" pitchFamily="50" charset="-127"/>
                        <a:ea typeface="LG스마트체2.0 SemiBold" panose="020B0600000101010101" pitchFamily="50" charset="-127"/>
                        <a:cs typeface="+mn-cs"/>
                      </a:endParaRPr>
                    </a:p>
                  </a:txBody>
                  <a:tcPr marL="15558" marR="15558" marT="15558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1400" b="0" i="0" u="none" strike="noStrike" spc="0" dirty="0"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5558" marR="15558" marT="15558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5785">
                <a:tc rowSpan="3"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400" b="1" u="none" strike="noStrike" kern="1200" spc="0" dirty="0" smtClean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  <a:cs typeface="+mn-cs"/>
                        </a:rPr>
                        <a:t>팀원 </a:t>
                      </a:r>
                      <a:r>
                        <a:rPr lang="en-US" altLang="ko-KR" sz="1400" b="1" u="none" strike="noStrike" kern="1200" spc="0" dirty="0" smtClean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  <a:cs typeface="+mn-cs"/>
                        </a:rPr>
                        <a:t>1</a:t>
                      </a:r>
                      <a:endParaRPr lang="en-US" altLang="ko-KR" sz="1400" b="1" u="none" strike="noStrike" kern="1200" spc="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G스마트체2.0 SemiBold" panose="020B0600000101010101" pitchFamily="50" charset="-127"/>
                        <a:ea typeface="LG스마트체2.0 SemiBold" panose="020B0600000101010101" pitchFamily="50" charset="-127"/>
                        <a:cs typeface="+mn-cs"/>
                      </a:endParaRPr>
                    </a:p>
                  </a:txBody>
                  <a:tcPr marL="15558" marR="15558" marT="15558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4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  <a:cs typeface="+mn-cs"/>
                        </a:rPr>
                        <a:t>성명</a:t>
                      </a:r>
                    </a:p>
                  </a:txBody>
                  <a:tcPr marL="15558" marR="15558" marT="15558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spc="0" dirty="0">
                          <a:solidFill>
                            <a:schemeClr val="tx1"/>
                          </a:solidFill>
                          <a:effectLst/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</a:rPr>
                        <a:t>　</a:t>
                      </a:r>
                      <a:endParaRPr lang="ko-KR" altLang="en-US" sz="1400" b="0" i="0" u="none" strike="noStrike" spc="0" dirty="0">
                        <a:solidFill>
                          <a:schemeClr val="tx1"/>
                        </a:solidFill>
                        <a:effectLst/>
                        <a:latin typeface="LG스마트체2.0 SemiBold" panose="020B0600000101010101" pitchFamily="50" charset="-127"/>
                        <a:ea typeface="LG스마트체2.0 SemiBold" panose="020B0600000101010101" pitchFamily="50" charset="-127"/>
                      </a:endParaRPr>
                    </a:p>
                  </a:txBody>
                  <a:tcPr marL="15558" marR="15558" marT="15558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578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4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  <a:cs typeface="+mn-cs"/>
                        </a:rPr>
                        <a:t>담당 업무</a:t>
                      </a:r>
                    </a:p>
                  </a:txBody>
                  <a:tcPr marL="15558" marR="15558" marT="15558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spc="0" dirty="0">
                          <a:solidFill>
                            <a:schemeClr val="tx1"/>
                          </a:solidFill>
                          <a:effectLst/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</a:rPr>
                        <a:t>　</a:t>
                      </a:r>
                      <a:endParaRPr lang="ko-KR" altLang="en-US" sz="1400" b="0" i="0" u="none" strike="noStrike" spc="0" dirty="0">
                        <a:solidFill>
                          <a:schemeClr val="tx1"/>
                        </a:solidFill>
                        <a:effectLst/>
                        <a:latin typeface="LG스마트체2.0 SemiBold" panose="020B0600000101010101" pitchFamily="50" charset="-127"/>
                        <a:ea typeface="LG스마트체2.0 SemiBold" panose="020B0600000101010101" pitchFamily="50" charset="-127"/>
                      </a:endParaRPr>
                    </a:p>
                  </a:txBody>
                  <a:tcPr marL="15558" marR="15558" marT="15558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544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400" u="none" strike="noStrike" kern="1200" spc="0" dirty="0" smtClean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  <a:cs typeface="+mn-cs"/>
                        </a:rPr>
                        <a:t>주요 학력</a:t>
                      </a:r>
                      <a:r>
                        <a:rPr lang="en-US" altLang="ko-KR" sz="1400" u="none" strike="noStrike" kern="1200" spc="0" dirty="0" smtClean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400" u="none" strike="noStrike" kern="1200" spc="0" dirty="0" smtClean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  <a:cs typeface="+mn-cs"/>
                        </a:rPr>
                        <a:t>경력</a:t>
                      </a:r>
                      <a:endParaRPr lang="ko-KR" altLang="en-US" sz="1400" u="none" strike="noStrike" kern="1200" spc="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G스마트체2.0 SemiBold" panose="020B0600000101010101" pitchFamily="50" charset="-127"/>
                        <a:ea typeface="LG스마트체2.0 SemiBold" panose="020B0600000101010101" pitchFamily="50" charset="-127"/>
                        <a:cs typeface="+mn-cs"/>
                      </a:endParaRPr>
                    </a:p>
                  </a:txBody>
                  <a:tcPr marL="15558" marR="15558" marT="15558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spc="0" dirty="0">
                          <a:solidFill>
                            <a:schemeClr val="tx1"/>
                          </a:solidFill>
                          <a:effectLst/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</a:rPr>
                        <a:t>　</a:t>
                      </a:r>
                      <a:endParaRPr lang="ko-KR" altLang="en-US" sz="1400" b="0" i="0" u="none" strike="noStrike" spc="0" dirty="0">
                        <a:solidFill>
                          <a:schemeClr val="tx1"/>
                        </a:solidFill>
                        <a:effectLst/>
                        <a:latin typeface="LG스마트체2.0 SemiBold" panose="020B0600000101010101" pitchFamily="50" charset="-127"/>
                        <a:ea typeface="LG스마트체2.0 SemiBold" panose="020B0600000101010101" pitchFamily="50" charset="-127"/>
                      </a:endParaRPr>
                    </a:p>
                  </a:txBody>
                  <a:tcPr marL="15558" marR="15558" marT="15558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5785">
                <a:tc rowSpan="3"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400" b="1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  <a:cs typeface="+mn-cs"/>
                        </a:rPr>
                        <a:t>팀원 </a:t>
                      </a:r>
                      <a:r>
                        <a:rPr lang="en-US" altLang="ko-KR" sz="1400" b="1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  <a:cs typeface="+mn-cs"/>
                        </a:rPr>
                        <a:t>3</a:t>
                      </a:r>
                    </a:p>
                  </a:txBody>
                  <a:tcPr marL="15558" marR="15558" marT="15558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4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  <a:cs typeface="+mn-cs"/>
                        </a:rPr>
                        <a:t>성명</a:t>
                      </a:r>
                    </a:p>
                  </a:txBody>
                  <a:tcPr marL="15558" marR="15558" marT="15558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spc="0" dirty="0">
                          <a:solidFill>
                            <a:schemeClr val="tx1"/>
                          </a:solidFill>
                          <a:effectLst/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</a:rPr>
                        <a:t>　</a:t>
                      </a:r>
                      <a:endParaRPr lang="ko-KR" altLang="en-US" sz="1400" b="0" i="0" u="none" strike="noStrike" spc="0" dirty="0">
                        <a:solidFill>
                          <a:schemeClr val="tx1"/>
                        </a:solidFill>
                        <a:effectLst/>
                        <a:latin typeface="LG스마트체2.0 SemiBold" panose="020B0600000101010101" pitchFamily="50" charset="-127"/>
                        <a:ea typeface="LG스마트체2.0 SemiBold" panose="020B0600000101010101" pitchFamily="50" charset="-127"/>
                      </a:endParaRPr>
                    </a:p>
                  </a:txBody>
                  <a:tcPr marL="15558" marR="15558" marT="15558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578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4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  <a:cs typeface="+mn-cs"/>
                        </a:rPr>
                        <a:t>담당 업무</a:t>
                      </a:r>
                    </a:p>
                  </a:txBody>
                  <a:tcPr marL="15558" marR="15558" marT="15558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spc="0" dirty="0">
                          <a:solidFill>
                            <a:schemeClr val="tx1"/>
                          </a:solidFill>
                          <a:effectLst/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</a:rPr>
                        <a:t>　</a:t>
                      </a:r>
                      <a:endParaRPr lang="ko-KR" altLang="en-US" sz="1400" b="0" i="0" u="none" strike="noStrike" spc="0" dirty="0">
                        <a:solidFill>
                          <a:schemeClr val="tx1"/>
                        </a:solidFill>
                        <a:effectLst/>
                        <a:latin typeface="LG스마트체2.0 SemiBold" panose="020B0600000101010101" pitchFamily="50" charset="-127"/>
                        <a:ea typeface="LG스마트체2.0 SemiBold" panose="020B0600000101010101" pitchFamily="50" charset="-127"/>
                      </a:endParaRPr>
                    </a:p>
                  </a:txBody>
                  <a:tcPr marL="15558" marR="15558" marT="15558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6838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400" u="none" strike="noStrike" kern="1200" spc="0" dirty="0" smtClean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  <a:cs typeface="+mn-cs"/>
                        </a:rPr>
                        <a:t>주요 학력</a:t>
                      </a:r>
                      <a:r>
                        <a:rPr lang="en-US" altLang="ko-KR" sz="1400" u="none" strike="noStrike" kern="1200" spc="0" dirty="0" smtClean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400" u="none" strike="noStrike" kern="1200" spc="0" dirty="0" smtClean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  <a:cs typeface="+mn-cs"/>
                        </a:rPr>
                        <a:t>경력</a:t>
                      </a:r>
                      <a:endParaRPr lang="ko-KR" altLang="en-US" sz="1400" u="none" strike="noStrike" kern="1200" spc="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G스마트체2.0 SemiBold" panose="020B0600000101010101" pitchFamily="50" charset="-127"/>
                        <a:ea typeface="LG스마트체2.0 SemiBold" panose="020B0600000101010101" pitchFamily="50" charset="-127"/>
                        <a:cs typeface="+mn-cs"/>
                      </a:endParaRPr>
                    </a:p>
                  </a:txBody>
                  <a:tcPr marL="15558" marR="15558" marT="15558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spc="0" dirty="0">
                          <a:solidFill>
                            <a:schemeClr val="tx1"/>
                          </a:solidFill>
                          <a:effectLst/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</a:rPr>
                        <a:t>　</a:t>
                      </a:r>
                      <a:endParaRPr lang="ko-KR" altLang="en-US" sz="1400" b="0" i="0" u="none" strike="noStrike" spc="0" dirty="0">
                        <a:solidFill>
                          <a:schemeClr val="tx1"/>
                        </a:solidFill>
                        <a:effectLst/>
                        <a:latin typeface="LG스마트체2.0 SemiBold" panose="020B0600000101010101" pitchFamily="50" charset="-127"/>
                        <a:ea typeface="LG스마트체2.0 SemiBold" panose="020B0600000101010101" pitchFamily="50" charset="-127"/>
                      </a:endParaRPr>
                    </a:p>
                  </a:txBody>
                  <a:tcPr marL="15558" marR="15558" marT="15558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07867">
                <a:tc rowSpan="3"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400" b="1" u="none" strike="noStrike" kern="1200" spc="0" dirty="0" smtClean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  <a:cs typeface="+mn-cs"/>
                        </a:rPr>
                        <a:t>팀원</a:t>
                      </a:r>
                      <a:r>
                        <a:rPr lang="en-US" altLang="ko-KR" sz="1400" b="1" u="none" strike="noStrike" kern="1200" spc="0" dirty="0" smtClean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  <a:cs typeface="+mn-cs"/>
                        </a:rPr>
                        <a:t>5</a:t>
                      </a:r>
                      <a:endParaRPr lang="en-US" altLang="ko-KR" sz="1400" b="1" u="none" strike="noStrike" kern="1200" spc="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G스마트체2.0 SemiBold" panose="020B0600000101010101" pitchFamily="50" charset="-127"/>
                        <a:ea typeface="LG스마트체2.0 SemiBold" panose="020B0600000101010101" pitchFamily="50" charset="-127"/>
                        <a:cs typeface="+mn-cs"/>
                      </a:endParaRPr>
                    </a:p>
                  </a:txBody>
                  <a:tcPr marL="15558" marR="15558" marT="15558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4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  <a:cs typeface="+mn-cs"/>
                        </a:rPr>
                        <a:t>성명</a:t>
                      </a:r>
                    </a:p>
                  </a:txBody>
                  <a:tcPr marL="15558" marR="15558" marT="15558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400" b="0" i="0" u="none" strike="noStrike" spc="0" dirty="0">
                        <a:solidFill>
                          <a:schemeClr val="tx1"/>
                        </a:solidFill>
                        <a:effectLst/>
                        <a:latin typeface="LG스마트체2.0 SemiBold" panose="020B0600000101010101" pitchFamily="50" charset="-127"/>
                        <a:ea typeface="LG스마트체2.0 SemiBold" panose="020B0600000101010101" pitchFamily="50" charset="-127"/>
                      </a:endParaRPr>
                    </a:p>
                  </a:txBody>
                  <a:tcPr marL="15558" marR="15558" marT="15558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7867">
                <a:tc vMerge="1"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endParaRPr lang="en-US" altLang="ko-KR" sz="1000" b="1" u="none" strike="noStrike" kern="1200" spc="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4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  <a:cs typeface="+mn-cs"/>
                        </a:rPr>
                        <a:t>담당 업무</a:t>
                      </a:r>
                    </a:p>
                  </a:txBody>
                  <a:tcPr marL="15558" marR="15558" marT="15558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400" b="0" i="0" u="none" strike="noStrike" spc="0" dirty="0">
                        <a:solidFill>
                          <a:schemeClr val="tx1"/>
                        </a:solidFill>
                        <a:effectLst/>
                        <a:latin typeface="LG스마트체2.0 SemiBold" panose="020B0600000101010101" pitchFamily="50" charset="-127"/>
                        <a:ea typeface="LG스마트체2.0 SemiBold" panose="020B0600000101010101" pitchFamily="50" charset="-127"/>
                      </a:endParaRPr>
                    </a:p>
                  </a:txBody>
                  <a:tcPr marL="15558" marR="15558" marT="15558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02316">
                <a:tc vMerge="1"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endParaRPr lang="en-US" altLang="ko-KR" sz="1000" b="1" u="none" strike="noStrike" kern="1200" spc="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400" u="none" strike="noStrike" kern="1200" spc="0" dirty="0" smtClean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  <a:cs typeface="+mn-cs"/>
                        </a:rPr>
                        <a:t>주요 학력</a:t>
                      </a:r>
                      <a:r>
                        <a:rPr lang="en-US" altLang="ko-KR" sz="1400" u="none" strike="noStrike" kern="1200" spc="0" dirty="0" smtClean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400" u="none" strike="noStrike" kern="1200" spc="0" dirty="0" smtClean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G스마트체2.0 SemiBold" panose="020B0600000101010101" pitchFamily="50" charset="-127"/>
                          <a:ea typeface="LG스마트체2.0 SemiBold" panose="020B0600000101010101" pitchFamily="50" charset="-127"/>
                          <a:cs typeface="+mn-cs"/>
                        </a:rPr>
                        <a:t>경력</a:t>
                      </a:r>
                      <a:endParaRPr lang="ko-KR" altLang="en-US" sz="1400" u="none" strike="noStrike" kern="1200" spc="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G스마트체2.0 SemiBold" panose="020B0600000101010101" pitchFamily="50" charset="-127"/>
                        <a:ea typeface="LG스마트체2.0 SemiBold" panose="020B0600000101010101" pitchFamily="50" charset="-127"/>
                        <a:cs typeface="+mn-cs"/>
                      </a:endParaRPr>
                    </a:p>
                  </a:txBody>
                  <a:tcPr marL="15558" marR="15558" marT="15558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400" b="0" i="0" u="none" strike="noStrike" spc="0" dirty="0">
                        <a:solidFill>
                          <a:schemeClr val="tx1"/>
                        </a:solidFill>
                        <a:effectLst/>
                        <a:latin typeface="LG스마트체2.0 SemiBold" panose="020B0600000101010101" pitchFamily="50" charset="-127"/>
                        <a:ea typeface="LG스마트체2.0 SemiBold" panose="020B0600000101010101" pitchFamily="50" charset="-127"/>
                      </a:endParaRPr>
                    </a:p>
                  </a:txBody>
                  <a:tcPr marL="15558" marR="15558" marT="15558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6309320"/>
            <a:ext cx="7380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FF0000"/>
                </a:solidFill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※ </a:t>
            </a:r>
            <a:r>
              <a:rPr lang="ko-KR" altLang="en-US" sz="12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FF0000"/>
                </a:solidFill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대표자</a:t>
            </a:r>
            <a:r>
              <a:rPr lang="en-US" altLang="ko-KR" sz="12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FF0000"/>
                </a:solidFill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(</a:t>
            </a:r>
            <a:r>
              <a:rPr lang="ko-KR" altLang="en-US" sz="12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FF0000"/>
                </a:solidFill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작성자</a:t>
            </a:r>
            <a:r>
              <a:rPr lang="en-US" altLang="ko-KR" sz="12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FF0000"/>
                </a:solidFill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)</a:t>
            </a:r>
            <a:r>
              <a:rPr lang="ko-KR" altLang="en-US" sz="12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FF0000"/>
                </a:solidFill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분께서는 각 팀원의 개인정보 제</a:t>
            </a:r>
            <a:r>
              <a:rPr lang="en-US" altLang="ko-KR" sz="12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FF0000"/>
                </a:solidFill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3</a:t>
            </a:r>
            <a:r>
              <a:rPr lang="ko-KR" altLang="en-US" sz="12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FF0000"/>
                </a:solidFill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자 제공에 대한 동의를 얻으시길 바랍니다</a:t>
            </a:r>
            <a:r>
              <a:rPr lang="en-US" altLang="ko-KR" sz="12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FF0000"/>
                </a:solidFill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. </a:t>
            </a:r>
            <a:r>
              <a:rPr lang="ko-KR" altLang="en-US" sz="12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FF0000"/>
                </a:solidFill>
                <a:latin typeface="LG스마트체2.0 SemiBold" panose="020B0600000101010101" pitchFamily="50" charset="-127"/>
                <a:ea typeface="LG스마트체2.0 SemiBold" panose="020B0600000101010101" pitchFamily="50" charset="-127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3528" y="153208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LG스마트체2.0 Bold" panose="020B0600000101010101" pitchFamily="50" charset="-127"/>
                <a:ea typeface="LG스마트체2.0 Bold" panose="020B0600000101010101" pitchFamily="50" charset="-127"/>
              </a:rPr>
              <a:t>팀 소개</a:t>
            </a:r>
            <a:endParaRPr lang="ko-KR" altLang="en-US" b="1" dirty="0">
              <a:latin typeface="LG스마트체2.0 Bold" panose="020B0600000101010101" pitchFamily="50" charset="-127"/>
              <a:ea typeface="LG스마트체2.0 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8057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07504" y="764704"/>
            <a:ext cx="8928992" cy="33843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ko-KR" sz="1100" dirty="0" smtClean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LG </a:t>
            </a:r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CNS</a:t>
            </a:r>
            <a:r>
              <a:rPr lang="ko-KR" altLang="en-US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는 개인정보보호법 등 관련 법령에 따라 지원자의 개인정보보호를 매우 중시하며</a:t>
            </a:r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, </a:t>
            </a:r>
            <a:r>
              <a:rPr lang="ko-KR" altLang="en-US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지원자께서 안심하고 지원할 수 있도록 최선을 다하고 있습니다</a:t>
            </a:r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. </a:t>
            </a:r>
            <a:r>
              <a:rPr lang="ko-KR" altLang="en-US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정보주체로부터 개인정보를 수집함에 있어</a:t>
            </a:r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, </a:t>
            </a:r>
            <a:r>
              <a:rPr lang="ko-KR" altLang="en-US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아래 내용을 안내하고 있으니 지원자께서는 아래 내용을 상세히 읽어보신 후에 동의 여부를 결정하여 주시기 바랍니다</a:t>
            </a:r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. </a:t>
            </a:r>
          </a:p>
          <a:p>
            <a:pPr lvl="0"/>
            <a:endParaRPr lang="en-US" altLang="ko-KR" sz="1100" dirty="0">
              <a:solidFill>
                <a:prstClr val="black"/>
              </a:solidFill>
              <a:latin typeface="LG스마트체2.0 Regular" panose="020B0600000101010101" pitchFamily="50" charset="-127"/>
              <a:ea typeface="LG스마트체2.0 Regular" panose="020B0600000101010101" pitchFamily="50" charset="-127"/>
            </a:endParaRPr>
          </a:p>
          <a:p>
            <a:pPr lvl="0"/>
            <a:r>
              <a:rPr lang="en-US" altLang="ko-KR" sz="1100" b="1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1. </a:t>
            </a:r>
            <a:r>
              <a:rPr lang="ko-KR" altLang="en-US" sz="1100" b="1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개인정보의 수집</a:t>
            </a:r>
            <a:r>
              <a:rPr lang="en-US" altLang="ko-KR" sz="1100" b="1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,</a:t>
            </a:r>
            <a:r>
              <a:rPr lang="ko-KR" altLang="en-US" sz="1100" b="1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이용 목적 </a:t>
            </a:r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/>
            </a:r>
            <a:b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</a:br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    - </a:t>
            </a:r>
            <a:r>
              <a:rPr lang="ko-KR" altLang="en-US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아이디어 공모 절차의 진행 및 관리</a:t>
            </a:r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, </a:t>
            </a:r>
            <a:r>
              <a:rPr lang="ko-KR" altLang="en-US" sz="1100" dirty="0" smtClean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학력</a:t>
            </a:r>
            <a:r>
              <a:rPr lang="en-US" altLang="ko-KR" sz="1100" dirty="0" smtClean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,</a:t>
            </a:r>
            <a:r>
              <a:rPr lang="ko-KR" altLang="en-US" sz="1100" dirty="0" smtClean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경력 </a:t>
            </a:r>
            <a:r>
              <a:rPr lang="ko-KR" altLang="en-US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등 확인</a:t>
            </a:r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(</a:t>
            </a:r>
            <a:r>
              <a:rPr lang="ko-KR" altLang="en-US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조회 및 검증</a:t>
            </a:r>
            <a:r>
              <a:rPr lang="en-US" altLang="ko-KR" sz="1100" dirty="0" smtClean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), </a:t>
            </a:r>
            <a:r>
              <a:rPr lang="ko-KR" altLang="en-US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아이디어 채택 여부의 결정</a:t>
            </a:r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/>
            </a:r>
            <a:b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</a:br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    - </a:t>
            </a:r>
            <a:r>
              <a:rPr lang="ko-KR" altLang="en-US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민원처리</a:t>
            </a:r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, </a:t>
            </a:r>
            <a:r>
              <a:rPr lang="ko-KR" altLang="en-US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분쟁해결</a:t>
            </a:r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, </a:t>
            </a:r>
            <a:r>
              <a:rPr lang="ko-KR" altLang="en-US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법령상 의무 이행</a:t>
            </a:r>
            <a:endParaRPr lang="en-US" altLang="ko-KR" sz="1100" dirty="0">
              <a:solidFill>
                <a:prstClr val="black"/>
              </a:solidFill>
              <a:latin typeface="LG스마트체2.0 Regular" panose="020B0600000101010101" pitchFamily="50" charset="-127"/>
              <a:ea typeface="LG스마트체2.0 Regular" panose="020B0600000101010101" pitchFamily="50" charset="-127"/>
            </a:endParaRPr>
          </a:p>
          <a:p>
            <a:pPr lvl="0"/>
            <a:endParaRPr lang="en-US" altLang="ko-KR" sz="1100" dirty="0">
              <a:solidFill>
                <a:prstClr val="black"/>
              </a:solidFill>
              <a:latin typeface="LG스마트체2.0 Regular" panose="020B0600000101010101" pitchFamily="50" charset="-127"/>
              <a:ea typeface="LG스마트체2.0 Regular" panose="020B0600000101010101" pitchFamily="50" charset="-127"/>
            </a:endParaRPr>
          </a:p>
          <a:p>
            <a:pPr lvl="0"/>
            <a:r>
              <a:rPr lang="en-US" altLang="ko-KR" sz="1100" b="1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2. </a:t>
            </a:r>
            <a:r>
              <a:rPr lang="ko-KR" altLang="en-US" sz="1100" b="1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수집 항목 </a:t>
            </a:r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/>
            </a:r>
            <a:b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</a:br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    - </a:t>
            </a:r>
            <a:r>
              <a:rPr lang="ko-KR" altLang="en-US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성명</a:t>
            </a:r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, </a:t>
            </a:r>
            <a:r>
              <a:rPr lang="ko-KR" altLang="en-US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주요학력</a:t>
            </a:r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/</a:t>
            </a:r>
            <a:r>
              <a:rPr lang="ko-KR" altLang="en-US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경력</a:t>
            </a:r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, </a:t>
            </a:r>
            <a:r>
              <a:rPr lang="ko-KR" altLang="en-US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담당업무</a:t>
            </a:r>
            <a:endParaRPr lang="en-US" altLang="ko-KR" sz="1100" dirty="0">
              <a:solidFill>
                <a:prstClr val="black"/>
              </a:solidFill>
              <a:latin typeface="LG스마트체2.0 Regular" panose="020B0600000101010101" pitchFamily="50" charset="-127"/>
              <a:ea typeface="LG스마트체2.0 Regular" panose="020B0600000101010101" pitchFamily="50" charset="-127"/>
            </a:endParaRPr>
          </a:p>
          <a:p>
            <a:pPr lvl="0"/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    *</a:t>
            </a:r>
            <a:r>
              <a:rPr lang="ko-KR" altLang="en-US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주민등록번호 등 고유식별번호는 수집하지 않습니다</a:t>
            </a:r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. </a:t>
            </a:r>
          </a:p>
          <a:p>
            <a:pPr lvl="0"/>
            <a:endParaRPr lang="en-US" altLang="ko-KR" sz="1100" dirty="0">
              <a:solidFill>
                <a:prstClr val="black"/>
              </a:solidFill>
              <a:latin typeface="LG스마트체2.0 Regular" panose="020B0600000101010101" pitchFamily="50" charset="-127"/>
              <a:ea typeface="LG스마트체2.0 Regular" panose="020B0600000101010101" pitchFamily="50" charset="-127"/>
            </a:endParaRPr>
          </a:p>
          <a:p>
            <a:pPr lvl="0"/>
            <a:r>
              <a:rPr lang="en-US" altLang="ko-KR" sz="1100" b="1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3. </a:t>
            </a:r>
            <a:r>
              <a:rPr lang="ko-KR" altLang="en-US" sz="1100" b="1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개인정보의 보유 및 이용 기간 </a:t>
            </a:r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/>
            </a:r>
            <a:b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</a:br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    - </a:t>
            </a:r>
            <a:r>
              <a:rPr lang="ko-KR" altLang="en-US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위 정보는 수집</a:t>
            </a:r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, </a:t>
            </a:r>
            <a:r>
              <a:rPr lang="ko-KR" altLang="en-US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이용에 관한 동의일로부터 </a:t>
            </a:r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5</a:t>
            </a:r>
            <a:r>
              <a:rPr lang="ko-KR" altLang="en-US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년 동안 위 이용 목적을 위하여 보유</a:t>
            </a:r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,</a:t>
            </a:r>
            <a:r>
              <a:rPr lang="ko-KR" altLang="en-US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이용됩니다</a:t>
            </a:r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.</a:t>
            </a:r>
          </a:p>
          <a:p>
            <a:pPr lvl="0"/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    </a:t>
            </a:r>
            <a:r>
              <a:rPr lang="ko-KR" altLang="en-US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*</a:t>
            </a:r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5</a:t>
            </a:r>
            <a:r>
              <a:rPr lang="ko-KR" altLang="en-US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년 이내라도 응시자 본인의 삭제의사가 있을 경우</a:t>
            </a:r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, </a:t>
            </a:r>
            <a:r>
              <a:rPr lang="ko-KR" altLang="en-US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지원서 삭제를 통해 모든 개인 정보가 파기됩니다</a:t>
            </a:r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.</a:t>
            </a:r>
          </a:p>
          <a:p>
            <a:pPr lvl="0"/>
            <a:endParaRPr lang="en-US" altLang="ko-KR" sz="1100" dirty="0">
              <a:solidFill>
                <a:prstClr val="black"/>
              </a:solidFill>
              <a:latin typeface="LG스마트체2.0 Regular" panose="020B0600000101010101" pitchFamily="50" charset="-127"/>
              <a:ea typeface="LG스마트체2.0 Regular" panose="020B0600000101010101" pitchFamily="50" charset="-127"/>
            </a:endParaRPr>
          </a:p>
          <a:p>
            <a:pPr lvl="0"/>
            <a:r>
              <a:rPr lang="en-US" altLang="ko-KR" sz="1100" b="1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4. </a:t>
            </a:r>
            <a:r>
              <a:rPr lang="ko-KR" altLang="en-US" sz="1100" b="1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동의를 거부할 권리 및 동의를 거부 할 경우의 불이익</a:t>
            </a:r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 </a:t>
            </a:r>
            <a:b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</a:br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    - </a:t>
            </a:r>
            <a:r>
              <a:rPr lang="ko-KR" altLang="en-US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위 정보의 수집</a:t>
            </a:r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,</a:t>
            </a:r>
            <a:r>
              <a:rPr lang="ko-KR" altLang="en-US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이용에 관한 동의는 아이디어 심사를 위하여 필수적이므로</a:t>
            </a:r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, </a:t>
            </a:r>
            <a:r>
              <a:rPr lang="ko-KR" altLang="en-US" sz="1100" dirty="0" smtClean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위 사항에 </a:t>
            </a:r>
            <a:r>
              <a:rPr lang="ko-KR" altLang="en-US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동의하셔야만 지원이 가능합니다</a:t>
            </a:r>
            <a:r>
              <a:rPr lang="en-US" altLang="ko-KR" sz="1100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.  </a:t>
            </a:r>
            <a:endParaRPr lang="ko-KR" altLang="en-US" dirty="0">
              <a:latin typeface="LG스마트체2.0 Regular" panose="020B0600000101010101" pitchFamily="50" charset="-127"/>
              <a:ea typeface="LG스마트체2.0 Regular" panose="020B0600000101010101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419872" y="5013176"/>
            <a:ext cx="529208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ko-KR" sz="1100" b="1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 </a:t>
            </a:r>
            <a:r>
              <a:rPr lang="en-US" altLang="ko-KR" sz="1100" b="1" dirty="0" smtClean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                                 </a:t>
            </a:r>
            <a:r>
              <a:rPr lang="en-US" altLang="ko-KR" sz="1100" b="1" dirty="0" smtClean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2018</a:t>
            </a:r>
            <a:r>
              <a:rPr lang="ko-KR" altLang="en-US" sz="1100" b="1" dirty="0" smtClean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년   </a:t>
            </a:r>
            <a:r>
              <a:rPr lang="en-US" altLang="ko-KR" sz="1100" b="1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8</a:t>
            </a:r>
            <a:r>
              <a:rPr lang="ko-KR" altLang="en-US" sz="1100" b="1" dirty="0" smtClean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 </a:t>
            </a:r>
            <a:r>
              <a:rPr lang="ko-KR" altLang="en-US" sz="1100" b="1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월  </a:t>
            </a:r>
            <a:r>
              <a:rPr lang="ko-KR" altLang="en-US" sz="1100" b="1" dirty="0" smtClean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            </a:t>
            </a:r>
            <a:r>
              <a:rPr lang="ko-KR" altLang="en-US" sz="1100" b="1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일</a:t>
            </a:r>
            <a:endParaRPr lang="en-US" altLang="ko-KR" sz="1100" b="1" dirty="0">
              <a:solidFill>
                <a:prstClr val="black"/>
              </a:solidFill>
              <a:latin typeface="LG스마트체2.0 Regular" panose="020B0600000101010101" pitchFamily="50" charset="-127"/>
              <a:ea typeface="LG스마트체2.0 Regular" panose="020B0600000101010101" pitchFamily="50" charset="-127"/>
            </a:endParaRPr>
          </a:p>
          <a:p>
            <a:pPr lvl="0"/>
            <a:r>
              <a:rPr lang="en-US" altLang="ko-KR" sz="1100" b="1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                                                            </a:t>
            </a:r>
            <a:endParaRPr lang="en-US" altLang="ko-KR" sz="1100" b="1" dirty="0" smtClean="0">
              <a:solidFill>
                <a:prstClr val="black"/>
              </a:solidFill>
              <a:latin typeface="LG스마트체2.0 Regular" panose="020B0600000101010101" pitchFamily="50" charset="-127"/>
              <a:ea typeface="LG스마트체2.0 Regular" panose="020B0600000101010101" pitchFamily="50" charset="-127"/>
            </a:endParaRPr>
          </a:p>
          <a:p>
            <a:pPr lvl="0"/>
            <a:r>
              <a:rPr lang="en-US" altLang="ko-KR" sz="1100" b="1" dirty="0" smtClean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             </a:t>
            </a:r>
            <a:endParaRPr lang="en-US" altLang="ko-KR" sz="1100" b="1" dirty="0">
              <a:solidFill>
                <a:prstClr val="black"/>
              </a:solidFill>
              <a:latin typeface="LG스마트체2.0 Regular" panose="020B0600000101010101" pitchFamily="50" charset="-127"/>
              <a:ea typeface="LG스마트체2.0 Regular" panose="020B0600000101010101" pitchFamily="50" charset="-127"/>
            </a:endParaRPr>
          </a:p>
          <a:p>
            <a:pPr lvl="0"/>
            <a:r>
              <a:rPr lang="ko-KR" altLang="en-US" sz="1100" b="1" dirty="0" smtClean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                                            팀원 </a:t>
            </a:r>
            <a:r>
              <a:rPr lang="en-US" altLang="ko-KR" sz="1100" b="1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1 </a:t>
            </a:r>
            <a:r>
              <a:rPr lang="ko-KR" altLang="en-US" sz="1100" b="1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성명 </a:t>
            </a:r>
            <a:r>
              <a:rPr lang="en-US" altLang="ko-KR" sz="1100" b="1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:       </a:t>
            </a:r>
            <a:r>
              <a:rPr lang="en-US" altLang="ko-KR" sz="1100" b="1" dirty="0" smtClean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                   </a:t>
            </a:r>
            <a:r>
              <a:rPr lang="en-US" altLang="ko-KR" sz="1100" b="1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(</a:t>
            </a:r>
            <a:r>
              <a:rPr lang="ko-KR" altLang="en-US" sz="1100" b="1" dirty="0" smtClean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인</a:t>
            </a:r>
            <a:r>
              <a:rPr lang="en-US" altLang="ko-KR" sz="1100" b="1" dirty="0" smtClean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)</a:t>
            </a:r>
            <a:br>
              <a:rPr lang="en-US" altLang="ko-KR" sz="1100" b="1" dirty="0" smtClean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</a:br>
            <a:endParaRPr lang="en-US" altLang="ko-KR" sz="1100" b="1" dirty="0">
              <a:solidFill>
                <a:prstClr val="black"/>
              </a:solidFill>
              <a:latin typeface="LG스마트체2.0 Regular" panose="020B0600000101010101" pitchFamily="50" charset="-127"/>
              <a:ea typeface="LG스마트체2.0 Regular" panose="020B0600000101010101" pitchFamily="50" charset="-127"/>
            </a:endParaRPr>
          </a:p>
          <a:p>
            <a:pPr lvl="0"/>
            <a:r>
              <a:rPr lang="ko-KR" altLang="en-US" sz="1100" b="1" dirty="0" smtClean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                                            팀원 </a:t>
            </a:r>
            <a:r>
              <a:rPr lang="en-US" altLang="ko-KR" sz="1100" b="1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2 </a:t>
            </a:r>
            <a:r>
              <a:rPr lang="ko-KR" altLang="en-US" sz="1100" b="1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성명 </a:t>
            </a:r>
            <a:r>
              <a:rPr lang="en-US" altLang="ko-KR" sz="1100" b="1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:       </a:t>
            </a:r>
            <a:r>
              <a:rPr lang="en-US" altLang="ko-KR" sz="1100" b="1" dirty="0" smtClean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                   </a:t>
            </a:r>
            <a:r>
              <a:rPr lang="en-US" altLang="ko-KR" sz="1100" b="1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(</a:t>
            </a:r>
            <a:r>
              <a:rPr lang="ko-KR" altLang="en-US" sz="1100" b="1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인</a:t>
            </a:r>
            <a:r>
              <a:rPr lang="en-US" altLang="ko-KR" sz="1100" b="1" dirty="0" smtClean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)</a:t>
            </a:r>
            <a:br>
              <a:rPr lang="en-US" altLang="ko-KR" sz="1100" b="1" dirty="0" smtClean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</a:br>
            <a:endParaRPr lang="en-US" altLang="ko-KR" sz="1100" b="1" dirty="0">
              <a:solidFill>
                <a:prstClr val="black"/>
              </a:solidFill>
              <a:latin typeface="LG스마트체2.0 Regular" panose="020B0600000101010101" pitchFamily="50" charset="-127"/>
              <a:ea typeface="LG스마트체2.0 Regular" panose="020B0600000101010101" pitchFamily="50" charset="-127"/>
            </a:endParaRPr>
          </a:p>
          <a:p>
            <a:pPr lvl="0"/>
            <a:r>
              <a:rPr lang="ko-KR" altLang="en-US" sz="1100" b="1" dirty="0" smtClean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                                            팀원 </a:t>
            </a:r>
            <a:r>
              <a:rPr lang="en-US" altLang="ko-KR" sz="1100" b="1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3 </a:t>
            </a:r>
            <a:r>
              <a:rPr lang="ko-KR" altLang="en-US" sz="1100" b="1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성명 </a:t>
            </a:r>
            <a:r>
              <a:rPr lang="en-US" altLang="ko-KR" sz="1100" b="1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:           </a:t>
            </a:r>
            <a:r>
              <a:rPr lang="en-US" altLang="ko-KR" sz="1100" b="1" dirty="0" smtClean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               </a:t>
            </a:r>
            <a:r>
              <a:rPr lang="en-US" altLang="ko-KR" sz="1100" b="1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(</a:t>
            </a:r>
            <a:r>
              <a:rPr lang="ko-KR" altLang="en-US" sz="1100" b="1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인</a:t>
            </a:r>
            <a:r>
              <a:rPr lang="en-US" altLang="ko-KR" sz="1100" b="1" dirty="0">
                <a:solidFill>
                  <a:prstClr val="black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)                                </a:t>
            </a:r>
            <a:endParaRPr lang="ko-KR" altLang="en-US" b="1" dirty="0">
              <a:latin typeface="LG스마트체2.0 Regular" panose="020B0600000101010101" pitchFamily="50" charset="-127"/>
              <a:ea typeface="LG스마트체2.0 Regular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06688" y="4231117"/>
            <a:ext cx="84257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dirty="0"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위 관련근거에 의거하여 본인의 개인정보를 위와 같이 수집</a:t>
            </a:r>
            <a:r>
              <a:rPr lang="en-US" altLang="ko-KR" sz="1200" dirty="0"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,</a:t>
            </a:r>
            <a:r>
              <a:rPr lang="ko-KR" altLang="en-US" sz="1200" dirty="0"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이용에 </a:t>
            </a:r>
            <a:r>
              <a:rPr lang="ko-KR" altLang="en-US" sz="1200" dirty="0" smtClean="0"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동의함</a:t>
            </a:r>
            <a:endParaRPr lang="en-US" altLang="ko-KR" sz="1200" dirty="0">
              <a:latin typeface="LG스마트체2.0 Regular" panose="020B0600000101010101" pitchFamily="50" charset="-127"/>
              <a:ea typeface="LG스마트체2.0 Regular" panose="020B0600000101010101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" y="18864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개인정보 수집</a:t>
            </a:r>
            <a:r>
              <a:rPr lang="en-US" altLang="ko-KR" b="1" dirty="0" smtClean="0"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,</a:t>
            </a:r>
            <a:r>
              <a:rPr lang="ko-KR" altLang="en-US" b="1" dirty="0" smtClean="0"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이용 동의서</a:t>
            </a:r>
            <a:endParaRPr lang="ko-KR" altLang="en-US" b="1" dirty="0">
              <a:latin typeface="LG스마트체2.0 Regular" panose="020B0600000101010101" pitchFamily="50" charset="-127"/>
              <a:ea typeface="LG스마트체2.0 Regular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47914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216</Words>
  <Application>Microsoft Office PowerPoint</Application>
  <PresentationFormat>화면 슬라이드 쇼(4:3)</PresentationFormat>
  <Paragraphs>58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LG스마트체2.0 Bold</vt:lpstr>
      <vt:lpstr>LG스마트체2.0 Regular</vt:lpstr>
      <vt:lpstr>LG스마트체2.0 SemiBold</vt:lpstr>
      <vt:lpstr>맑은 고딕</vt:lpstr>
      <vt:lpstr>Arial</vt:lpstr>
      <vt:lpstr>Office 테마</vt:lpstr>
      <vt:lpstr>스타트업Monster 아이디어기획서</vt:lpstr>
      <vt:lpstr>이런 내용으로 작성해주세요.</vt:lpstr>
      <vt:lpstr>아이디어명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강명수</dc:creator>
  <cp:lastModifiedBy>강석태 차장 플랫폼사업팀 (stkang@lgcns.com, 02-2099-1614)</cp:lastModifiedBy>
  <cp:revision>15</cp:revision>
  <dcterms:created xsi:type="dcterms:W3CDTF">2018-07-17T01:08:47Z</dcterms:created>
  <dcterms:modified xsi:type="dcterms:W3CDTF">2018-07-17T05:02:22Z</dcterms:modified>
</cp:coreProperties>
</file>